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57"/>
  </p:notesMasterIdLst>
  <p:handoutMasterIdLst>
    <p:handoutMasterId r:id="rId58"/>
  </p:handoutMasterIdLst>
  <p:sldIdLst>
    <p:sldId id="394" r:id="rId3"/>
    <p:sldId id="466" r:id="rId4"/>
    <p:sldId id="547" r:id="rId5"/>
    <p:sldId id="623" r:id="rId6"/>
    <p:sldId id="624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66" r:id="rId28"/>
    <p:sldId id="567" r:id="rId29"/>
    <p:sldId id="568" r:id="rId30"/>
    <p:sldId id="569" r:id="rId31"/>
    <p:sldId id="570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614" r:id="rId41"/>
    <p:sldId id="615" r:id="rId42"/>
    <p:sldId id="616" r:id="rId43"/>
    <p:sldId id="617" r:id="rId44"/>
    <p:sldId id="618" r:id="rId45"/>
    <p:sldId id="619" r:id="rId46"/>
    <p:sldId id="620" r:id="rId47"/>
    <p:sldId id="621" r:id="rId48"/>
    <p:sldId id="622" r:id="rId49"/>
    <p:sldId id="601" r:id="rId50"/>
    <p:sldId id="549" r:id="rId51"/>
    <p:sldId id="596" r:id="rId52"/>
    <p:sldId id="625" r:id="rId53"/>
    <p:sldId id="626" r:id="rId54"/>
    <p:sldId id="599" r:id="rId55"/>
    <p:sldId id="600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IDE Setup" id="{06C18F79-8330-49F5-A8B3-53C66B45D2B3}">
          <p14:sldIdLst>
            <p14:sldId id="623"/>
            <p14:sldId id="624"/>
          </p14:sldIdLst>
        </p14:section>
        <p14:section name="World Wide Web" id="{99F723F8-334F-40C2-94A8-082EE06A0B37}">
          <p14:sldIdLst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HTTP" id="{07D78C9F-FB66-42EC-9D84-C5CA78C64724}">
          <p14:sldIdLst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</p14:sldIdLst>
        </p14:section>
        <p14:section name="Data Formats" id="{53D73CB3-47FF-4CB3-824A-63B2662218A5}">
          <p14:sldIdLst>
            <p14:sldId id="566"/>
            <p14:sldId id="567"/>
            <p14:sldId id="568"/>
            <p14:sldId id="569"/>
            <p14:sldId id="570"/>
          </p14:sldIdLst>
        </p14:section>
        <p14:section name="Web Development Tools" id="{22C5C039-3809-4C20-ADE0-599BA5F09469}">
          <p14:sldIdLst>
            <p14:sldId id="586"/>
            <p14:sldId id="587"/>
          </p14:sldIdLst>
        </p14:section>
        <p14:section name="Node.js Overview" id="{E656923A-4AA2-4FD0-953D-156A7EA57683}">
          <p14:sldIdLst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Modules" id="{586A2CB4-FE0E-4A37-89CB-2816FFF7D3B1}">
          <p14:sldIdLst>
            <p14:sldId id="614"/>
            <p14:sldId id="615"/>
            <p14:sldId id="616"/>
            <p14:sldId id="617"/>
            <p14:sldId id="618"/>
            <p14:sldId id="619"/>
          </p14:sldIdLst>
        </p14:section>
        <p14:section name="Node.js Web Server" id="{5BE8A4B9-73F4-41E0-BF2D-2A0E7C85494A}">
          <p14:sldIdLst>
            <p14:sldId id="620"/>
            <p14:sldId id="621"/>
            <p14:sldId id="622"/>
          </p14:sldIdLst>
        </p14:section>
        <p14:section name="Conclusion" id="{8FBD8AD9-4FBB-4D4B-8026-071DED166040}">
          <p14:sldIdLst>
            <p14:sldId id="601"/>
            <p14:sldId id="549"/>
            <p14:sldId id="596"/>
            <p14:sldId id="625"/>
            <p14:sldId id="626"/>
            <p14:sldId id="59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Светъл стил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Светъл стил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8" autoAdjust="0"/>
    <p:restoredTop sz="95283" autoAdjust="0"/>
  </p:normalViewPr>
  <p:slideViewPr>
    <p:cSldViewPr>
      <p:cViewPr varScale="1">
        <p:scale>
          <a:sx n="66" d="100"/>
          <a:sy n="66" d="100"/>
        </p:scale>
        <p:origin x="612" y="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318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733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4988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139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=""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=""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=""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=""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=""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=""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=""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=""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=""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=""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=""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=""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=""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  <p:sldLayoutId id="2147483696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7" Type="http://schemas.openxmlformats.org/officeDocument/2006/relationships/hyperlink" Target="https://www.getpostman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addons.mozilla.org/bg/firefox/addon/firebug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hyperlink" Target="https://marketplace.visualstudio.com/items?itemName=dbaeumer.vscode-eslint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hyperlink" Target="https://marketplace.visualstudio.com/items?itemName=dbaeumer.jshint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s://code.visualstudio.com/docs/runtimes/nodejs" TargetMode="External"/><Relationship Id="rId9" Type="http://schemas.openxmlformats.org/officeDocument/2006/relationships/hyperlink" Target="https://marketplace.visualstudio.com/items?itemName=chenxsan.vscode-standardj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express-js-fundamental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88.png"/><Relationship Id="rId26" Type="http://schemas.openxmlformats.org/officeDocument/2006/relationships/image" Target="../media/image9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85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82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86.png"/><Relationship Id="rId2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1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4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 smtClean="0"/>
              <a:t>WWW, HTTP</a:t>
            </a:r>
            <a:r>
              <a:rPr lang="en-US" dirty="0"/>
              <a:t>, </a:t>
            </a:r>
            <a:r>
              <a:rPr lang="en-US" dirty="0" smtClean="0"/>
              <a:t>Node.js Overview, Servers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Node.js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41602" y="6340279"/>
            <a:ext cx="295074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 err="1"/>
              <a:t>SoftUni</a:t>
            </a:r>
            <a:r>
              <a:rPr lang="en-US" sz="2000" dirty="0"/>
              <a:t>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66" y="2222693"/>
            <a:ext cx="3986485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62" y="2881167"/>
            <a:ext cx="1239367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3914175"/>
            <a:ext cx="1995633" cy="19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b="1" dirty="0">
                <a:solidFill>
                  <a:schemeClr val="bg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b="1" dirty="0">
                <a:solidFill>
                  <a:schemeClr val="bg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b="1" dirty="0">
                <a:solidFill>
                  <a:schemeClr val="bg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b="1" dirty="0">
                <a:solidFill>
                  <a:schemeClr val="bg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b="1" dirty="0">
                <a:solidFill>
                  <a:schemeClr val="bg1"/>
                </a:solidFill>
              </a:rPr>
              <a:t>response</a:t>
            </a:r>
          </a:p>
          <a:p>
            <a:r>
              <a:rPr lang="en-US" dirty="0"/>
              <a:t>Web pages are</a:t>
            </a:r>
            <a:r>
              <a:rPr lang="en-US" b="1" dirty="0">
                <a:solidFill>
                  <a:schemeClr val="bg1"/>
                </a:solidFill>
              </a:rPr>
              <a:t> 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b="1" dirty="0">
                <a:solidFill>
                  <a:schemeClr val="bg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42" y="43729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Site Components</a:t>
            </a:r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>
          <a:xfrm>
            <a:off x="11621920" y="6397197"/>
            <a:ext cx="428710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7" name="Group 4"/>
          <p:cNvGrpSpPr/>
          <p:nvPr/>
        </p:nvGrpSpPr>
        <p:grpSpPr>
          <a:xfrm>
            <a:off x="2055811" y="1510017"/>
            <a:ext cx="2514600" cy="1005660"/>
            <a:chOff x="4446384" y="1457528"/>
            <a:chExt cx="2943427" cy="187491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1" name="Group 9"/>
          <p:cNvGrpSpPr/>
          <p:nvPr/>
        </p:nvGrpSpPr>
        <p:grpSpPr>
          <a:xfrm>
            <a:off x="2055811" y="3505200"/>
            <a:ext cx="2514600" cy="888606"/>
            <a:chOff x="4446384" y="1457528"/>
            <a:chExt cx="2943427" cy="1874912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4675984" y="1841581"/>
              <a:ext cx="2484226" cy="12338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4" name="Group 12"/>
          <p:cNvGrpSpPr/>
          <p:nvPr/>
        </p:nvGrpSpPr>
        <p:grpSpPr>
          <a:xfrm>
            <a:off x="2055810" y="5105400"/>
            <a:ext cx="2514601" cy="1144077"/>
            <a:chOff x="4446384" y="1457528"/>
            <a:chExt cx="2943427" cy="1874912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4675985" y="1841580"/>
              <a:ext cx="2484226" cy="958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7" name="Right Bracket 15"/>
          <p:cNvSpPr/>
          <p:nvPr/>
        </p:nvSpPr>
        <p:spPr>
          <a:xfrm>
            <a:off x="7520593" y="1510016"/>
            <a:ext cx="914400" cy="4739461"/>
          </a:xfrm>
          <a:prstGeom prst="righ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: Rounded Corners 6"/>
          <p:cNvSpPr/>
          <p:nvPr/>
        </p:nvSpPr>
        <p:spPr>
          <a:xfrm>
            <a:off x="8913812" y="3164832"/>
            <a:ext cx="2599474" cy="919467"/>
          </a:xfrm>
          <a:prstGeom prst="roundRect">
            <a:avLst>
              <a:gd name="adj" fmla="val 538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946624" y="991419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bg2"/>
                </a:solidFill>
                <a:latin typeface="Consolas" panose="020B0609020204030204" pitchFamily="49" charset="0"/>
              </a:rPr>
              <a:t>Web Page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9023775" y="3332179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</p:spTree>
    <p:extLst>
      <p:ext uri="{BB962C8B-B14F-4D97-AF65-F5344CB8AC3E}">
        <p14:creationId xmlns:p14="http://schemas.microsoft.com/office/powerpoint/2010/main" val="37719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4042" y="2521992"/>
            <a:ext cx="11815018" cy="4038600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b="1" dirty="0">
                <a:solidFill>
                  <a:schemeClr val="bg1"/>
                </a:solidFill>
              </a:rPr>
              <a:t>, 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/>
              <a:t>– used on the client to navigate to some </a:t>
            </a:r>
            <a:r>
              <a:rPr lang="en-US" sz="2800" dirty="0" smtClean="0"/>
              <a:t>section</a:t>
            </a:r>
            <a:endParaRPr lang="en-US" sz="2800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Uniform Resource Locator (URL)</a:t>
            </a:r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67681" y="122677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mysite.com:8080/demo/index.php?id=27&amp;lang=en#lectures</a:t>
            </a:r>
          </a:p>
        </p:txBody>
      </p:sp>
      <p:grpSp>
        <p:nvGrpSpPr>
          <p:cNvPr id="15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16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</p:grpSp>
      <p:grpSp>
        <p:nvGrpSpPr>
          <p:cNvPr id="18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1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</p:grpSp>
      <p:grpSp>
        <p:nvGrpSpPr>
          <p:cNvPr id="21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22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</p:grpSp>
      <p:grpSp>
        <p:nvGrpSpPr>
          <p:cNvPr id="24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25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</p:grpSp>
      <p:grpSp>
        <p:nvGrpSpPr>
          <p:cNvPr id="27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28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66" name="TextBox 15"/>
          <p:cNvSpPr txBox="1"/>
          <p:nvPr/>
        </p:nvSpPr>
        <p:spPr>
          <a:xfrm>
            <a:off x="7823197" y="1827829"/>
            <a:ext cx="143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Query String</a:t>
            </a:r>
          </a:p>
        </p:txBody>
      </p:sp>
      <p:sp>
        <p:nvSpPr>
          <p:cNvPr id="67" name="Right Brace 14"/>
          <p:cNvSpPr/>
          <p:nvPr/>
        </p:nvSpPr>
        <p:spPr>
          <a:xfrm rot="5400000">
            <a:off x="8432794" y="697406"/>
            <a:ext cx="228603" cy="2209801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9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6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227012" y="1371600"/>
            <a:ext cx="11815018" cy="4038600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URLs are </a:t>
            </a:r>
            <a:r>
              <a:rPr lang="en-US" b="1" dirty="0">
                <a:solidFill>
                  <a:schemeClr val="bg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All other characters are </a:t>
            </a:r>
            <a:r>
              <a:rPr lang="en-US" b="1" dirty="0">
                <a:solidFill>
                  <a:schemeClr val="bg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b="1" dirty="0">
                <a:solidFill>
                  <a:schemeClr val="bg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b="1" dirty="0">
                <a:solidFill>
                  <a:schemeClr val="bg1"/>
                </a:solidFill>
              </a:rPr>
              <a:t>%20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b="1" dirty="0">
                <a:solidFill>
                  <a:schemeClr val="bg1"/>
                </a:solidFill>
              </a:rPr>
              <a:t>encoded</a:t>
            </a:r>
            <a:r>
              <a:rPr lang="en-US" dirty="0"/>
              <a:t> as "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URL Encoding</a:t>
            </a:r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798202" y="1880005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...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Only alphanumeric [0-9a-zA-Z], the special characters </a:t>
            </a:r>
            <a:r>
              <a:rPr lang="en-US" sz="2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$-_.+!*'()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and reserved characters used for their reserved purposes may be used unencoded within an URL</a:t>
            </a:r>
            <a:r>
              <a:rPr lang="en-US" sz="2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."</a:t>
            </a: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798202" y="3480205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45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b="1" dirty="0">
                <a:solidFill>
                  <a:schemeClr val="bg1"/>
                </a:solidFill>
              </a:rPr>
              <a:t>valid</a:t>
            </a:r>
            <a:r>
              <a:rPr lang="en-US" dirty="0"/>
              <a:t> URLs:</a:t>
            </a:r>
          </a:p>
          <a:p>
            <a:pPr>
              <a:spcBef>
                <a:spcPts val="14400"/>
              </a:spcBef>
            </a:pPr>
            <a:r>
              <a:rPr lang="en-US" dirty="0"/>
              <a:t>Some </a:t>
            </a:r>
            <a:r>
              <a:rPr lang="en-US" b="1" dirty="0">
                <a:solidFill>
                  <a:schemeClr val="bg1"/>
                </a:solidFill>
              </a:rPr>
              <a:t>invalid </a:t>
            </a:r>
            <a:r>
              <a:rPr lang="en-US" dirty="0"/>
              <a:t>URLs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– Examples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103277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HTTP Works</a:t>
            </a:r>
            <a:r>
              <a:rPr lang="en-US" dirty="0" smtClean="0"/>
              <a:t>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84" y="1965350"/>
            <a:ext cx="3048000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01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Definition</a:t>
            </a:r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Client-server protocol for </a:t>
            </a:r>
            <a:r>
              <a:rPr lang="en-US" b="1" dirty="0">
                <a:solidFill>
                  <a:schemeClr val="bg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16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030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5141999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Server program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Running at the server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Web server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242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/>
              <a:t>HTTP response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 Text Transfer Protocol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&lt;html&gt;&lt;title&gt;Hello&lt;/title&gt;Welcome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18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70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Request message </a:t>
            </a:r>
            <a:r>
              <a:rPr lang="en-US" b="1" dirty="0">
                <a:solidFill>
                  <a:schemeClr val="bg1"/>
                </a:solidFill>
              </a:rPr>
              <a:t>sent</a:t>
            </a:r>
            <a:r>
              <a:rPr lang="en-US" dirty="0"/>
              <a:t> by a </a:t>
            </a:r>
            <a:r>
              <a:rPr lang="en-US" b="1" dirty="0">
                <a:solidFill>
                  <a:schemeClr val="bg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bg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b="1" dirty="0">
                <a:solidFill>
                  <a:schemeClr val="bg1"/>
                </a:solidFill>
              </a:rPr>
              <a:t>additional </a:t>
            </a:r>
            <a:r>
              <a:rPr lang="en-US" dirty="0"/>
              <a:t>parameters</a:t>
            </a:r>
          </a:p>
          <a:p>
            <a:pPr lvl="1"/>
            <a:r>
              <a:rPr lang="en-US" dirty="0"/>
              <a:t>Body – </a:t>
            </a:r>
            <a:r>
              <a:rPr lang="en-US" b="1" dirty="0">
                <a:solidFill>
                  <a:schemeClr val="bg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19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10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IDE Setup</a:t>
            </a:r>
          </a:p>
          <a:p>
            <a:r>
              <a:rPr lang="en-US" sz="2800" dirty="0" smtClean="0"/>
              <a:t>WWW, Web Site, URL</a:t>
            </a:r>
          </a:p>
          <a:p>
            <a:r>
              <a:rPr lang="en-US" sz="2800" dirty="0" smtClean="0"/>
              <a:t>HTTP</a:t>
            </a:r>
          </a:p>
          <a:p>
            <a:r>
              <a:rPr lang="en-US" sz="2800" dirty="0" smtClean="0"/>
              <a:t>Data Forms</a:t>
            </a:r>
          </a:p>
          <a:p>
            <a:pPr lvl="1"/>
            <a:r>
              <a:rPr lang="en-US" sz="2800" dirty="0" smtClean="0"/>
              <a:t>HTML, CSS, JSON</a:t>
            </a:r>
          </a:p>
          <a:p>
            <a:r>
              <a:rPr lang="en-US" sz="2800" dirty="0" smtClean="0"/>
              <a:t>Dev Tools</a:t>
            </a:r>
          </a:p>
          <a:p>
            <a:r>
              <a:rPr lang="en-US" sz="2800" dirty="0" smtClean="0"/>
              <a:t>Node.js Overview</a:t>
            </a:r>
          </a:p>
          <a:p>
            <a:r>
              <a:rPr lang="en-US" sz="2800" dirty="0" smtClean="0"/>
              <a:t>Modules</a:t>
            </a:r>
          </a:p>
          <a:p>
            <a:r>
              <a:rPr lang="en-US" sz="2800" dirty="0" smtClean="0"/>
              <a:t>Node.js Web Server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performed </a:t>
            </a:r>
            <a:r>
              <a:rPr lang="en-GB" dirty="0"/>
              <a:t>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82327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1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GB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Правоъгълник 7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941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, status </a:t>
            </a:r>
            <a:r>
              <a:rPr lang="en-US" b="1" dirty="0">
                <a:solidFill>
                  <a:schemeClr val="bg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b="1" dirty="0">
                <a:solidFill>
                  <a:schemeClr val="bg1"/>
                </a:solidFill>
              </a:rPr>
              <a:t>contents </a:t>
            </a:r>
            <a:r>
              <a:rPr lang="en-US" dirty="0"/>
              <a:t>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090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Content-Type header at the server specifies how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output </a:t>
            </a:r>
            <a:r>
              <a:rPr lang="en-US" dirty="0"/>
              <a:t>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1" name="Правоъгълник 10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80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"304 Not Modified", "301 Moved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Permanently</a:t>
            </a:r>
            <a:r>
              <a:rPr lang="en-US" dirty="0"/>
              <a:t>", "302 Found")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"400 Bad Request", "404 Not Found",</a:t>
            </a:r>
            <a:br>
              <a:rPr lang="en-US" dirty="0"/>
            </a:br>
            <a:r>
              <a:rPr lang="en-US" dirty="0"/>
              <a:t>"401 Unauthorized", "409 Conflict")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"500 Internal Server Error</a:t>
            </a:r>
            <a:r>
              <a:rPr lang="en-US" dirty="0" smtClean="0"/>
              <a:t>","</a:t>
            </a:r>
            <a:r>
              <a:rPr lang="en-US" dirty="0"/>
              <a:t>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57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b="1" dirty="0">
                <a:solidFill>
                  <a:schemeClr val="bg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ln>
            <a:headEnd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  <p:sp>
        <p:nvSpPr>
          <p:cNvPr id="13" name="Правоъгълник 12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49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client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/>
              <a:t> some URL:</a:t>
            </a:r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b="1" dirty="0">
                <a:solidFill>
                  <a:schemeClr val="bg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b="1" dirty="0">
                <a:solidFill>
                  <a:schemeClr val="bg1"/>
                </a:solidFill>
              </a:rPr>
              <a:t>response</a:t>
            </a:r>
            <a:r>
              <a:rPr lang="en-US" dirty="0"/>
              <a:t>:</a:t>
            </a:r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b="1" dirty="0">
                <a:solidFill>
                  <a:schemeClr val="bg1"/>
                </a:solidFill>
              </a:rPr>
              <a:t>sends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cookie </a:t>
            </a:r>
            <a:r>
              <a:rPr lang="en-US" dirty="0"/>
              <a:t>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2083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383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531812" y="4724400"/>
            <a:ext cx="10958928" cy="768084"/>
          </a:xfrm>
        </p:spPr>
        <p:txBody>
          <a:bodyPr/>
          <a:lstStyle/>
          <a:p>
            <a:r>
              <a:rPr lang="en-US" dirty="0" smtClean="0"/>
              <a:t>HTML, </a:t>
            </a:r>
            <a:r>
              <a:rPr lang="en-US" dirty="0"/>
              <a:t>XML, </a:t>
            </a:r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7" name="Текстов контейнер 6"/>
          <p:cNvSpPr>
            <a:spLocks noGrp="1"/>
          </p:cNvSpPr>
          <p:nvPr>
            <p:ph type="body" sz="quarter" idx="11"/>
          </p:nvPr>
        </p:nvSpPr>
        <p:spPr>
          <a:xfrm>
            <a:off x="684212" y="5562600"/>
            <a:ext cx="10958928" cy="499819"/>
          </a:xfrm>
        </p:spPr>
        <p:txBody>
          <a:bodyPr/>
          <a:lstStyle/>
          <a:p>
            <a:r>
              <a:rPr lang="en-US" dirty="0" smtClean="0"/>
              <a:t>Common Web Data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0"/>
          <a:stretch/>
        </p:blipFill>
        <p:spPr>
          <a:xfrm>
            <a:off x="5332412" y="1228954"/>
            <a:ext cx="1532846" cy="1319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6472172" y="2701707"/>
            <a:ext cx="1080879" cy="108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4536871" y="2513183"/>
            <a:ext cx="1335633" cy="1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8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3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Notation for </a:t>
            </a:r>
            <a:r>
              <a:rPr lang="en-US" b="1" dirty="0">
                <a:solidFill>
                  <a:schemeClr val="bg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Interpreted and </a:t>
            </a:r>
            <a:r>
              <a:rPr lang="en-US" b="1" dirty="0">
                <a:solidFill>
                  <a:schemeClr val="bg1"/>
                </a:solidFill>
              </a:rPr>
              <a:t>displayed </a:t>
            </a:r>
            <a:r>
              <a:rPr lang="en-US" dirty="0"/>
              <a:t>by the Web browsers</a:t>
            </a:r>
          </a:p>
          <a:p>
            <a:pPr>
              <a:buClr>
                <a:schemeClr val="tx1"/>
              </a:buClr>
            </a:pPr>
            <a:r>
              <a:rPr lang="en-US" dirty="0"/>
              <a:t>A Web (HTML) page </a:t>
            </a:r>
            <a:r>
              <a:rPr lang="en-US" b="1" dirty="0">
                <a:solidFill>
                  <a:schemeClr val="bg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7434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XML stands for E</a:t>
            </a:r>
            <a:r>
              <a:rPr lang="en-US" b="1" dirty="0">
                <a:solidFill>
                  <a:schemeClr val="bg1"/>
                </a:solidFill>
              </a:rPr>
              <a:t>x</a:t>
            </a:r>
            <a:r>
              <a:rPr lang="en-US" dirty="0"/>
              <a:t>tensible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Text-based</a:t>
            </a:r>
            <a:r>
              <a:rPr lang="en-US" dirty="0"/>
              <a:t> format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29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87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r>
              <a:rPr lang="en-US" sz="5998" b="1" dirty="0"/>
              <a:t/>
            </a:r>
            <a:br>
              <a:rPr lang="en-US" sz="5998" b="1" dirty="0"/>
            </a:br>
            <a:r>
              <a:rPr lang="en-US" sz="11497" b="1" dirty="0" smtClean="0"/>
              <a:t>#</a:t>
            </a:r>
            <a:r>
              <a:rPr lang="en-US" sz="11497" b="1" dirty="0" err="1" smtClean="0"/>
              <a:t>js</a:t>
            </a:r>
            <a:r>
              <a:rPr lang="en-US" sz="11497" b="1" dirty="0" smtClean="0"/>
              <a:t>-web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JSON (</a:t>
            </a:r>
            <a:r>
              <a:rPr lang="en-US" b="1" dirty="0">
                <a:solidFill>
                  <a:schemeClr val="bg1"/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Standard for </a:t>
            </a:r>
            <a:r>
              <a:rPr lang="en-US" b="1" dirty="0">
                <a:solidFill>
                  <a:schemeClr val="bg1"/>
                </a:solidFill>
              </a:rPr>
              <a:t>representing</a:t>
            </a:r>
            <a:r>
              <a:rPr lang="en-US" dirty="0"/>
              <a:t> simple data structures 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associative </a:t>
            </a:r>
            <a:r>
              <a:rPr lang="en-US" dirty="0"/>
              <a:t>arrays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Lightweight</a:t>
            </a:r>
            <a:r>
              <a:rPr lang="en-US" dirty="0"/>
              <a:t> text-based open standard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"lastName": "Smith",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Sofia"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11767319" y="6522295"/>
            <a:ext cx="316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8452FF4-89E3-4D1B-9927-2DBDC00E58D7}" type="slidenum">
              <a:rPr lang="en-US" sz="1000"/>
              <a:pPr/>
              <a:t>30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42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614949" y="4675565"/>
            <a:ext cx="10958928" cy="768084"/>
          </a:xfrm>
        </p:spPr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1"/>
          </p:nvPr>
        </p:nvSpPr>
        <p:spPr>
          <a:xfrm>
            <a:off x="614949" y="5461179"/>
            <a:ext cx="10958928" cy="499819"/>
          </a:xfrm>
        </p:spPr>
        <p:txBody>
          <a:bodyPr/>
          <a:lstStyle/>
          <a:p>
            <a:r>
              <a:rPr lang="en-US" dirty="0"/>
              <a:t>You Will Be Dead Without Them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83" y="1143000"/>
            <a:ext cx="3102254" cy="31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824"/>
          <a:stretch/>
        </p:blipFill>
        <p:spPr>
          <a:xfrm>
            <a:off x="874712" y="1143000"/>
            <a:ext cx="4724400" cy="2530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3733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373380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51763" y="1143000"/>
            <a:ext cx="4714774" cy="25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4419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7909" y="59537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7"/>
              </a:rPr>
              <a:t>Postman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531812" y="4572000"/>
            <a:ext cx="10958928" cy="768084"/>
          </a:xfrm>
        </p:spPr>
        <p:txBody>
          <a:bodyPr/>
          <a:lstStyle/>
          <a:p>
            <a:r>
              <a:rPr lang="en-US" dirty="0" smtClean="0"/>
              <a:t>Overview of Node.js</a:t>
            </a:r>
            <a:endParaRPr lang="en-US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History, Components, Installation</a:t>
            </a:r>
          </a:p>
        </p:txBody>
      </p:sp>
      <p:pic>
        <p:nvPicPr>
          <p:cNvPr id="1026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58" y="1657351"/>
            <a:ext cx="3276600" cy="20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History and Components</a:t>
            </a:r>
          </a:p>
          <a:p>
            <a:pPr lvl="1"/>
            <a:r>
              <a:rPr lang="en-US" dirty="0"/>
              <a:t>Created in 2009 by Ryan Dahl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Addresses the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of then popular servers</a:t>
            </a:r>
          </a:p>
          <a:p>
            <a:pPr lvl="1"/>
            <a:r>
              <a:rPr lang="en-US" dirty="0"/>
              <a:t>V8, Event Loop, libuv</a:t>
            </a:r>
          </a:p>
          <a:p>
            <a:r>
              <a:rPr lang="en-US" dirty="0"/>
              <a:t>Advantages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One language </a:t>
            </a:r>
            <a:r>
              <a:rPr lang="en-US" dirty="0"/>
              <a:t>for server and client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Fast and </a:t>
            </a:r>
            <a:r>
              <a:rPr lang="en-US" b="1" dirty="0">
                <a:solidFill>
                  <a:schemeClr val="bg1"/>
                </a:solidFill>
              </a:rPr>
              <a:t>asynchronous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Efficient </a:t>
            </a:r>
            <a:r>
              <a:rPr lang="en-US" b="1" dirty="0">
                <a:solidFill>
                  <a:schemeClr val="bg1"/>
                </a:solidFill>
              </a:rPr>
              <a:t>package manager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bg-BG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29" y="1295400"/>
            <a:ext cx="3285882" cy="2362200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35" y="4191000"/>
            <a:ext cx="3418377" cy="20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2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Installation</a:t>
            </a:r>
          </a:p>
          <a:p>
            <a:pPr lvl="1"/>
            <a:r>
              <a:rPr lang="en-US" dirty="0"/>
              <a:t>Go to </a:t>
            </a:r>
            <a:r>
              <a:rPr lang="en-US" b="1" dirty="0">
                <a:hlinkClick r:id="rId2"/>
              </a:rPr>
              <a:t>http://nodejs.org</a:t>
            </a:r>
            <a:endParaRPr lang="en-US" b="1" dirty="0"/>
          </a:p>
          <a:p>
            <a:pPr lvl="1">
              <a:spcBef>
                <a:spcPts val="21000"/>
              </a:spcBef>
            </a:pPr>
            <a:r>
              <a:rPr lang="en-US" dirty="0"/>
              <a:t>To confirm installation, type in </a:t>
            </a:r>
            <a:r>
              <a:rPr lang="en-US" b="1" dirty="0">
                <a:solidFill>
                  <a:schemeClr val="bg1"/>
                </a:solidFill>
              </a:rPr>
              <a:t>command prompt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terminal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51461"/>
            <a:ext cx="5181598" cy="250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: Rounded Corners 13"/>
          <p:cNvSpPr/>
          <p:nvPr/>
        </p:nvSpPr>
        <p:spPr>
          <a:xfrm>
            <a:off x="6094413" y="4190999"/>
            <a:ext cx="1930088" cy="748469"/>
          </a:xfrm>
          <a:prstGeom prst="roundRect">
            <a:avLst>
              <a:gd name="adj" fmla="val 20162"/>
            </a:avLst>
          </a:prstGeom>
          <a:noFill/>
          <a:ln w="762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503612" y="5791200"/>
            <a:ext cx="5181600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  <a:effectLst/>
              </a:rPr>
              <a:t>node -v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45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terminal</a:t>
            </a:r>
          </a:p>
          <a:p>
            <a:pPr>
              <a:spcBef>
                <a:spcPts val="16800"/>
              </a:spcBef>
            </a:pPr>
            <a:r>
              <a:rPr lang="en-US" dirty="0"/>
              <a:t>Interpret code from a </a:t>
            </a:r>
            <a:r>
              <a:rPr lang="en-US" b="1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dirty="0"/>
              <a:t>Save script to </a:t>
            </a:r>
            <a:r>
              <a:rPr lang="en-US" b="1" dirty="0">
                <a:solidFill>
                  <a:schemeClr val="bg1"/>
                </a:solidFill>
              </a:rPr>
              <a:t>index.js</a:t>
            </a:r>
          </a:p>
          <a:p>
            <a:pPr lvl="1"/>
            <a:r>
              <a:rPr lang="en-US" dirty="0"/>
              <a:t>Execute from the terminal: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9612" y="1868342"/>
            <a:ext cx="82296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bg1"/>
                </a:solidFill>
                <a:effectLst/>
              </a:rPr>
              <a:t>node</a:t>
            </a:r>
            <a:r>
              <a:rPr lang="en-US" sz="2800" dirty="0">
                <a:solidFill>
                  <a:schemeClr val="accent1"/>
                </a:solidFill>
                <a:effectLst/>
              </a:rPr>
              <a:t>      </a:t>
            </a:r>
            <a:r>
              <a:rPr lang="en-US" sz="2800" i="1" dirty="0">
                <a:solidFill>
                  <a:schemeClr val="accent2"/>
                </a:solidFill>
                <a:effectLst/>
              </a:rPr>
              <a:t>// Start REPL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let a = 5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let b = 3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a + b     </a:t>
            </a:r>
            <a:r>
              <a:rPr lang="en-US" sz="2800" i="1" dirty="0">
                <a:solidFill>
                  <a:schemeClr val="accent2"/>
                </a:solidFill>
                <a:effectLst/>
              </a:rPr>
              <a:t>// 8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79612" y="5943600"/>
            <a:ext cx="8229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bg1"/>
                </a:solidFill>
                <a:effectLst/>
              </a:rPr>
              <a:t>node index.js </a:t>
            </a:r>
            <a:r>
              <a:rPr lang="en-US" sz="2800" i="1" dirty="0">
                <a:solidFill>
                  <a:schemeClr val="accent2"/>
                </a:solidFill>
                <a:effectLst/>
              </a:rPr>
              <a:t>// 8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Node.js </a:t>
            </a:r>
            <a:r>
              <a:rPr lang="en-US" b="1" dirty="0">
                <a:solidFill>
                  <a:schemeClr val="bg1"/>
                </a:solidFill>
              </a:rPr>
              <a:t>projects</a:t>
            </a:r>
            <a:r>
              <a:rPr lang="en-US" dirty="0"/>
              <a:t> are usually set up as </a:t>
            </a:r>
            <a:r>
              <a:rPr lang="en-US" b="1" dirty="0">
                <a:solidFill>
                  <a:schemeClr val="bg1"/>
                </a:solidFill>
              </a:rPr>
              <a:t>NPM packages </a:t>
            </a:r>
          </a:p>
          <a:p>
            <a:pPr lvl="1"/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terminal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inside the </a:t>
            </a:r>
            <a:r>
              <a:rPr lang="en-US" b="1" dirty="0">
                <a:solidFill>
                  <a:schemeClr val="bg1"/>
                </a:solidFill>
              </a:rPr>
              <a:t>target directory </a:t>
            </a:r>
            <a:r>
              <a:rPr lang="en-US" dirty="0"/>
              <a:t>:</a:t>
            </a:r>
          </a:p>
          <a:p>
            <a:pPr lvl="1">
              <a:spcBef>
                <a:spcPts val="7800"/>
              </a:spcBef>
            </a:pPr>
            <a:r>
              <a:rPr lang="en-US" dirty="0"/>
              <a:t>Answer </a:t>
            </a:r>
            <a:r>
              <a:rPr lang="en-US" b="1" dirty="0">
                <a:solidFill>
                  <a:schemeClr val="bg1"/>
                </a:solidFill>
              </a:rPr>
              <a:t>questions</a:t>
            </a:r>
            <a:r>
              <a:rPr lang="en-US" dirty="0"/>
              <a:t> to initialize project</a:t>
            </a:r>
          </a:p>
          <a:p>
            <a:pPr lvl="1"/>
            <a:r>
              <a:rPr lang="en-US" dirty="0"/>
              <a:t>A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package.json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file will be created with initial configuration</a:t>
            </a:r>
          </a:p>
          <a:p>
            <a:pPr lvl="1"/>
            <a:r>
              <a:rPr lang="en-US" dirty="0"/>
              <a:t>To bypass all questions (take default values):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Packages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17812" y="25908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/>
              </a:rPr>
              <a:t>npm init</a:t>
            </a:r>
            <a:endParaRPr lang="en-US" sz="28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7812" y="55626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effectLst/>
              </a:rPr>
              <a:t>npm init </a:t>
            </a:r>
            <a:r>
              <a:rPr lang="en-US" sz="2800" dirty="0">
                <a:solidFill>
                  <a:schemeClr val="bg1"/>
                </a:solidFill>
                <a:effectLst/>
              </a:rPr>
              <a:t>-y</a:t>
            </a:r>
            <a:endParaRPr lang="en-US" sz="28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15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</a:t>
            </a:r>
            <a:r>
              <a:rPr lang="en-US" noProof="1"/>
              <a:t>package.json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371600"/>
            <a:ext cx="102108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/>
                </a:solidFill>
                <a:effectLst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"name": "demo",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"version": "1.0.0",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"description": "Node.js demo project",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"main": "index.js",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</a:t>
            </a:r>
            <a:r>
              <a:rPr lang="en-US" dirty="0">
                <a:solidFill>
                  <a:schemeClr val="bg1"/>
                </a:solidFill>
                <a:effectLst/>
              </a:rPr>
              <a:t>"engine": "8.5.0",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  "scripts": {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    "start": "node index.js"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  }</a:t>
            </a:r>
            <a:r>
              <a:rPr lang="en-US" dirty="0">
                <a:solidFill>
                  <a:schemeClr val="tx2"/>
                </a:solidFill>
                <a:effectLst/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"keywords": [],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"author": "",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  "license": "ISC“</a:t>
            </a:r>
          </a:p>
          <a:p>
            <a:r>
              <a:rPr lang="en-US" dirty="0">
                <a:solidFill>
                  <a:schemeClr val="tx2"/>
                </a:solidFill>
                <a:effectLst/>
              </a:rPr>
              <a:t>}</a:t>
            </a:r>
            <a:endParaRPr lang="en-US" i="1" dirty="0">
              <a:solidFill>
                <a:schemeClr val="tx2"/>
              </a:solidFill>
              <a:effectLst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12018" y="2971800"/>
            <a:ext cx="4463794" cy="578882"/>
          </a:xfrm>
          <a:prstGeom prst="wedgeRoundRectCallout">
            <a:avLst>
              <a:gd name="adj1" fmla="val -64860"/>
              <a:gd name="adj2" fmla="val 3535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version on the </a:t>
            </a:r>
            <a:r>
              <a:rPr lang="en-US" sz="2800" b="1" noProof="1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56872" y="4583192"/>
            <a:ext cx="3475079" cy="1055608"/>
          </a:xfrm>
          <a:prstGeom prst="wedgeRoundRectCallout">
            <a:avLst>
              <a:gd name="adj1" fmla="val -59534"/>
              <a:gd name="adj2" fmla="val -5772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chemeClr val="bg1"/>
                </a:solidFill>
              </a:rPr>
              <a:t>Aliases </a:t>
            </a:r>
            <a:r>
              <a:rPr lang="en-US" sz="2800" noProof="1">
                <a:solidFill>
                  <a:srgbClr val="FFFFFF"/>
                </a:solidFill>
              </a:rPr>
              <a:t>for executing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node commands</a:t>
            </a:r>
            <a:endParaRPr lang="en-US" sz="2800" noProof="1">
              <a:solidFill>
                <a:schemeClr val="accent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Modules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Making Our App </a:t>
            </a:r>
            <a:r>
              <a:rPr lang="en-US" dirty="0" smtClean="0"/>
              <a:t>Modular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22812" y="1571477"/>
            <a:ext cx="2374900" cy="1600101"/>
            <a:chOff x="3503612" y="1932149"/>
            <a:chExt cx="3897312" cy="2204401"/>
          </a:xfrm>
        </p:grpSpPr>
        <p:grpSp>
          <p:nvGrpSpPr>
            <p:cNvPr id="3" name="Group 2"/>
            <p:cNvGrpSpPr/>
            <p:nvPr/>
          </p:nvGrpSpPr>
          <p:grpSpPr>
            <a:xfrm>
              <a:off x="3503612" y="1932149"/>
              <a:ext cx="3098800" cy="1658301"/>
              <a:chOff x="2132012" y="1676400"/>
              <a:chExt cx="3098800" cy="1658301"/>
            </a:xfrm>
            <a:solidFill>
              <a:schemeClr val="accent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2132012" y="1676400"/>
                <a:ext cx="2716212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16412" y="169005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4824" y="242030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86524" y="322215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93345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TopUp"/>
                <a:lightRig rig="threePt" dir="t"/>
              </a:scene3d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Arrow: Up 15"/>
            <p:cNvSpPr/>
            <p:nvPr/>
          </p:nvSpPr>
          <p:spPr>
            <a:xfrm>
              <a:off x="5711824" y="3133250"/>
              <a:ext cx="685800" cy="650476"/>
            </a:xfrm>
            <a:prstGeom prst="upArrow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105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 Setup</a:t>
            </a:r>
            <a:endParaRPr lang="bg-BG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Development Environments for </a:t>
            </a:r>
            <a:r>
              <a:rPr lang="en-US" dirty="0" smtClean="0"/>
              <a:t>Node.js</a:t>
            </a:r>
            <a:endParaRPr lang="bg-BG" dirty="0"/>
          </a:p>
        </p:txBody>
      </p:sp>
      <p:pic>
        <p:nvPicPr>
          <p:cNvPr id="3076" name="Picture 4" descr="C:\Users\Vako\Desktop\sublime-tex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25" y="27581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ako\Desktop\35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25" y="186383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532428"/>
            <a:ext cx="967606" cy="9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Vako\Desktop\1200px-Brackets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2729624"/>
            <a:ext cx="797031" cy="79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Vako\Desktop\Notepad-Free-Downloa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1072723"/>
            <a:ext cx="838200" cy="600709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4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bg1"/>
                </a:solidFill>
                <a:effectLst/>
              </a:rPr>
              <a:t>module.exports</a:t>
            </a:r>
            <a:r>
              <a:rPr lang="en-US" sz="2400" noProof="1">
                <a:solidFill>
                  <a:schemeClr val="tx1"/>
                </a:solidFill>
                <a:effectLst/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chemeClr val="bg1"/>
                </a:solidFill>
                <a:effectLst/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let Person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1"/>
                </a:solidFill>
                <a:effectLst/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1"/>
                </a:solidFill>
                <a:effectLst/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chemeClr val="bg1"/>
                </a:solidFill>
                <a:effectLst/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Modules</a:t>
            </a:r>
            <a:r>
              <a:rPr lang="en-US" dirty="0"/>
              <a:t> allow larger apps to be </a:t>
            </a:r>
            <a:r>
              <a:rPr lang="en-US" b="1" dirty="0">
                <a:solidFill>
                  <a:schemeClr val="bg1"/>
                </a:solidFill>
              </a:rPr>
              <a:t>split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</a:p>
          <a:p>
            <a:pPr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expose</a:t>
            </a:r>
            <a:r>
              <a:rPr lang="en-US" dirty="0"/>
              <a:t> a module</a:t>
            </a:r>
          </a:p>
          <a:p>
            <a:pPr>
              <a:spcBef>
                <a:spcPts val="10800"/>
              </a:spcBef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use</a:t>
            </a:r>
            <a:r>
              <a:rPr lang="en-US" dirty="0"/>
              <a:t> a module from another file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Modules</a:t>
            </a:r>
            <a:endParaRPr lang="bg-BG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012" y="2696586"/>
            <a:ext cx="9525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bg1"/>
                </a:solidFill>
                <a:effectLst/>
              </a:rPr>
              <a:t>module.exports</a:t>
            </a:r>
            <a:r>
              <a:rPr lang="en-US" sz="2400" noProof="1">
                <a:solidFill>
                  <a:schemeClr val="tx1"/>
                </a:solidFill>
                <a:effectLst/>
              </a:rPr>
              <a:t> = Person;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bg1"/>
                </a:solidFill>
                <a:effectLst/>
              </a:rPr>
              <a:t>module.exports</a:t>
            </a:r>
            <a:r>
              <a:rPr lang="en-US" sz="2400" noProof="1">
                <a:solidFill>
                  <a:schemeClr val="tx1"/>
                </a:solidFill>
                <a:effectLst/>
              </a:rPr>
              <a:t> = { getById, getAll, update };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8012" y="4601586"/>
            <a:ext cx="9525000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  <a:effectLst/>
              </a:rPr>
              <a:t>let Person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('./Person');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  <a:effectLst/>
              </a:rPr>
              <a:t>let api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('./api');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  <a:effectLst/>
              </a:rPr>
              <a:t>let getById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('./api').getById;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  <a:effectLst/>
              </a:rPr>
              <a:t>let { getById }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('./api');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43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Node.js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comes with a plethora of </a:t>
            </a:r>
            <a:r>
              <a:rPr lang="en-US" b="1" dirty="0">
                <a:solidFill>
                  <a:schemeClr val="bg1"/>
                </a:solidFill>
              </a:rPr>
              <a:t>useful modules</a:t>
            </a:r>
          </a:p>
          <a:p>
            <a:pPr>
              <a:buClr>
                <a:schemeClr val="tx1"/>
              </a:buClr>
            </a:pPr>
            <a:r>
              <a:rPr lang="en-US" dirty="0"/>
              <a:t>Imported with a string identifier</a:t>
            </a:r>
          </a:p>
          <a:p>
            <a:pPr>
              <a:spcBef>
                <a:spcPts val="10200"/>
              </a:spcBef>
              <a:buClr>
                <a:schemeClr val="tx1"/>
              </a:buClr>
            </a:pPr>
            <a:r>
              <a:rPr lang="en-US" dirty="0"/>
              <a:t>Commonly used modules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fs, http, crypto, </a:t>
            </a:r>
            <a:r>
              <a:rPr lang="en-US" b="1" dirty="0" err="1">
                <a:solidFill>
                  <a:schemeClr val="bg1"/>
                </a:solidFill>
              </a:rPr>
              <a:t>os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More at </a:t>
            </a:r>
            <a:r>
              <a:rPr lang="en-US" dirty="0">
                <a:hlinkClick r:id="rId2"/>
              </a:rPr>
              <a:t>https://nodejs.org/api/</a:t>
            </a:r>
            <a:r>
              <a:rPr lang="en-US" dirty="0"/>
              <a:t> 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Modules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3" y="2895600"/>
            <a:ext cx="9525000" cy="560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const fs 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fs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6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Modules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1294607" y="1524000"/>
            <a:ext cx="9599611" cy="1792801"/>
            <a:chOff x="1294607" y="1847939"/>
            <a:chExt cx="9599611" cy="1792801"/>
          </a:xfrm>
        </p:grpSpPr>
        <p:sp>
          <p:nvSpPr>
            <p:cNvPr id="493572" name="Rectangle 4"/>
            <p:cNvSpPr>
              <a:spLocks noChangeArrowheads="1"/>
            </p:cNvSpPr>
            <p:nvPr/>
          </p:nvSpPr>
          <p:spPr bwMode="auto">
            <a:xfrm>
              <a:off x="1294607" y="2261901"/>
              <a:ext cx="9599611" cy="13788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 smtClean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let 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count = 2;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 smtClean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let 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doIt = function(i, callback) { … }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.doIt = doIt;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.someVar = 'result';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94607" y="1847939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first.js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4607" y="3812349"/>
            <a:ext cx="9599611" cy="2436051"/>
            <a:chOff x="1294607" y="4038600"/>
            <a:chExt cx="9599611" cy="2436051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94607" y="4452559"/>
              <a:ext cx="9599611" cy="20220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 smtClean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const 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one = </a:t>
              </a:r>
              <a:r>
                <a:rPr lang="en-US" sz="2200" b="1" noProof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require</a:t>
              </a: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('./first');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one.doIt(23, function (err, result) {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   console.log(result);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});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console.log(one.someVar);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console.log(one.count); // invalid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94607" y="4038600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second.js</a:t>
              </a:r>
            </a:p>
          </p:txBody>
        </p:sp>
      </p:grp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80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Installed from Node Package Manager (</a:t>
            </a:r>
            <a:r>
              <a:rPr lang="en-US" b="1" dirty="0">
                <a:solidFill>
                  <a:schemeClr val="bg1"/>
                </a:solidFill>
              </a:rPr>
              <a:t>NPM</a:t>
            </a:r>
            <a:r>
              <a:rPr lang="en-US" dirty="0"/>
              <a:t>)</a:t>
            </a:r>
          </a:p>
          <a:p>
            <a:r>
              <a:rPr lang="en-US" dirty="0"/>
              <a:t>Run from the terminal</a:t>
            </a:r>
          </a:p>
          <a:p>
            <a:pPr>
              <a:spcBef>
                <a:spcPts val="6600"/>
              </a:spcBef>
            </a:pPr>
            <a:r>
              <a:rPr lang="en-US" dirty="0"/>
              <a:t>To use in your code</a:t>
            </a:r>
          </a:p>
          <a:p>
            <a:pPr>
              <a:spcBef>
                <a:spcPts val="6600"/>
              </a:spcBef>
            </a:pPr>
            <a:r>
              <a:rPr lang="en-US" dirty="0"/>
              <a:t>To install globally (for use from the terminal)</a:t>
            </a:r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Third-Party Modules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89112" y="25908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effectLst/>
              </a:rPr>
              <a:t>npm </a:t>
            </a:r>
            <a:r>
              <a:rPr lang="en-US" sz="2800" dirty="0">
                <a:solidFill>
                  <a:schemeClr val="bg1"/>
                </a:solidFill>
                <a:effectLst/>
              </a:rPr>
              <a:t>install --save</a:t>
            </a:r>
            <a:r>
              <a:rPr lang="en-US" sz="2800" dirty="0">
                <a:solidFill>
                  <a:schemeClr val="tx2"/>
                </a:solidFill>
                <a:effectLst/>
              </a:rPr>
              <a:t> express --save-exact</a:t>
            </a:r>
            <a:endParaRPr lang="en-US" sz="2800" i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89112" y="3999203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 err="1" smtClean="0">
                <a:solidFill>
                  <a:schemeClr val="tx2"/>
                </a:solidFill>
                <a:effectLst/>
              </a:rPr>
              <a:t>const</a:t>
            </a:r>
            <a:r>
              <a:rPr lang="en-US" sz="2800" dirty="0" smtClean="0">
                <a:solidFill>
                  <a:schemeClr val="tx2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express = require('express');</a:t>
            </a:r>
            <a:endParaRPr lang="en-US" sz="2800" i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789112" y="55626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effectLst/>
              </a:rPr>
              <a:t>npm </a:t>
            </a:r>
            <a:r>
              <a:rPr lang="en-US" sz="2800" dirty="0">
                <a:solidFill>
                  <a:schemeClr val="bg1"/>
                </a:solidFill>
                <a:effectLst/>
              </a:rPr>
              <a:t>install --g</a:t>
            </a:r>
            <a:r>
              <a:rPr lang="en-US" sz="2800" dirty="0">
                <a:solidFill>
                  <a:schemeClr val="tx2"/>
                </a:solidFill>
                <a:effectLst/>
              </a:rPr>
              <a:t> mocha</a:t>
            </a:r>
            <a:endParaRPr lang="en-US" sz="2800" i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1715800" y="65495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1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Node.js Web Server</a:t>
            </a:r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Let's start the fun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0" y="1912315"/>
            <a:ext cx="1295619" cy="1495213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ChangeAspect="1"/>
          </p:cNvSpPr>
          <p:nvPr/>
        </p:nvSpPr>
        <p:spPr>
          <a:xfrm>
            <a:off x="6504306" y="2061075"/>
            <a:ext cx="1098266" cy="617775"/>
          </a:xfrm>
          <a:prstGeom prst="roundRect">
            <a:avLst>
              <a:gd name="adj" fmla="val 8621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rapezoid 2"/>
          <p:cNvSpPr/>
          <p:nvPr/>
        </p:nvSpPr>
        <p:spPr>
          <a:xfrm>
            <a:off x="6367706" y="2885867"/>
            <a:ext cx="1371463" cy="222391"/>
          </a:xfrm>
          <a:prstGeom prst="trapezoid">
            <a:avLst>
              <a:gd name="adj" fmla="val 170923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Arrow: Right 6"/>
          <p:cNvSpPr/>
          <p:nvPr/>
        </p:nvSpPr>
        <p:spPr>
          <a:xfrm>
            <a:off x="5924967" y="2167779"/>
            <a:ext cx="398045" cy="346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7"/>
          <p:cNvSpPr/>
          <p:nvPr/>
        </p:nvSpPr>
        <p:spPr>
          <a:xfrm flipH="1">
            <a:off x="5896292" y="2684689"/>
            <a:ext cx="398045" cy="346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441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physical</a:t>
            </a:r>
            <a:r>
              <a:rPr lang="en-US" dirty="0"/>
              <a:t> servers have </a:t>
            </a:r>
            <a:r>
              <a:rPr lang="en-US" b="1" dirty="0">
                <a:solidFill>
                  <a:schemeClr val="bg1"/>
                </a:solidFill>
              </a:rPr>
              <a:t>hardware</a:t>
            </a:r>
          </a:p>
          <a:p>
            <a:pPr>
              <a:buClr>
                <a:schemeClr val="tx1"/>
              </a:buClr>
            </a:pPr>
            <a:r>
              <a:rPr lang="en-US" dirty="0"/>
              <a:t>The hardware is controlled by the </a:t>
            </a:r>
            <a:r>
              <a:rPr lang="en-US" b="1" dirty="0">
                <a:solidFill>
                  <a:schemeClr val="bg1"/>
                </a:solidFill>
              </a:rPr>
              <a:t>operating system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servers </a:t>
            </a:r>
            <a:r>
              <a:rPr lang="en-US" dirty="0"/>
              <a:t>are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products that use the operating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system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handle web requests</a:t>
            </a:r>
          </a:p>
          <a:p>
            <a:pPr lvl="1"/>
            <a:r>
              <a:rPr lang="en-US" dirty="0"/>
              <a:t>Web servers serve Web content</a:t>
            </a:r>
          </a:p>
          <a:p>
            <a:pPr>
              <a:buClr>
                <a:schemeClr val="tx1"/>
              </a:buClr>
            </a:pPr>
            <a:r>
              <a:rPr lang="en-US" dirty="0"/>
              <a:t>These requests are </a:t>
            </a:r>
            <a:r>
              <a:rPr lang="en-US" b="1" dirty="0">
                <a:solidFill>
                  <a:schemeClr val="bg1"/>
                </a:solidFill>
              </a:rPr>
              <a:t>redirected to other software </a:t>
            </a:r>
            <a:r>
              <a:rPr lang="en-US" dirty="0"/>
              <a:t>products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ASP.NET, PHP, etc.), depending on the web server 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Web Servers Do</a:t>
            </a:r>
            <a:r>
              <a:rPr lang="en-US" dirty="0" smtClean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89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Let's write a simple Node.js web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Node.js Web Server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439412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  <a:effectLst/>
              </a:rPr>
              <a:t>const </a:t>
            </a:r>
            <a:r>
              <a:rPr lang="en-US" sz="2400" noProof="1">
                <a:solidFill>
                  <a:schemeClr val="bg1"/>
                </a:solidFill>
                <a:effectLst/>
              </a:rPr>
              <a:t>http</a:t>
            </a:r>
            <a:r>
              <a:rPr lang="en-US" sz="2400" noProof="1">
                <a:solidFill>
                  <a:schemeClr val="tx2"/>
                </a:solidFill>
                <a:effectLst/>
              </a:rPr>
              <a:t>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require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</a:t>
            </a:r>
            <a:r>
              <a:rPr lang="en-US" sz="2400" noProof="1">
                <a:solidFill>
                  <a:schemeClr val="bg1"/>
                </a:solidFill>
                <a:effectLst/>
              </a:rPr>
              <a:t>'http</a:t>
            </a:r>
            <a:r>
              <a:rPr lang="en-US" sz="2400" noProof="1" smtClean="0">
                <a:solidFill>
                  <a:schemeClr val="bg1"/>
                </a:solidFill>
                <a:effectLst/>
              </a:rPr>
              <a:t>'</a:t>
            </a:r>
            <a:r>
              <a:rPr lang="en-US" sz="2400" noProof="1" smtClean="0">
                <a:solidFill>
                  <a:schemeClr val="tx2"/>
                </a:solidFill>
                <a:effectLst/>
              </a:rPr>
              <a:t>);</a:t>
            </a:r>
            <a:endParaRPr lang="en-US" sz="2400" noProof="1">
              <a:solidFill>
                <a:schemeClr val="tx2"/>
              </a:solidFill>
              <a:effectLst/>
            </a:endParaRPr>
          </a:p>
          <a:p>
            <a:endParaRPr lang="en-US" sz="2400" noProof="1">
              <a:solidFill>
                <a:schemeClr val="tx2"/>
              </a:solidFill>
              <a:effectLst/>
            </a:endParaRPr>
          </a:p>
          <a:p>
            <a:r>
              <a:rPr lang="en-US" sz="2400" noProof="1">
                <a:solidFill>
                  <a:schemeClr val="tx2"/>
                </a:solidFill>
                <a:effectLst/>
              </a:rPr>
              <a:t>http.</a:t>
            </a:r>
            <a:r>
              <a:rPr lang="en-US" sz="2400" noProof="1">
                <a:solidFill>
                  <a:schemeClr val="bg1"/>
                </a:solidFill>
                <a:effectLst/>
              </a:rPr>
              <a:t>createServer</a:t>
            </a:r>
            <a:r>
              <a:rPr lang="en-US" sz="2400" noProof="1">
                <a:solidFill>
                  <a:schemeClr val="tx2"/>
                </a:solidFill>
                <a:effectLst/>
              </a:rPr>
              <a:t>((req, res) =&gt; {</a:t>
            </a:r>
          </a:p>
          <a:p>
            <a:r>
              <a:rPr lang="en-US" sz="2400" noProof="1">
                <a:solidFill>
                  <a:schemeClr val="tx2"/>
                </a:solidFill>
                <a:effectLst/>
              </a:rPr>
              <a:t>  res.</a:t>
            </a:r>
            <a:r>
              <a:rPr lang="en-US" sz="2400" noProof="1">
                <a:solidFill>
                  <a:schemeClr val="bg1"/>
                </a:solidFill>
                <a:effectLst/>
              </a:rPr>
              <a:t>write</a:t>
            </a:r>
            <a:r>
              <a:rPr lang="en-US" sz="2400" noProof="1">
                <a:solidFill>
                  <a:schemeClr val="tx2"/>
                </a:solidFill>
                <a:effectLst/>
              </a:rPr>
              <a:t>('Hi</a:t>
            </a:r>
            <a:r>
              <a:rPr lang="en-US" sz="2400" noProof="1" smtClean="0">
                <a:solidFill>
                  <a:schemeClr val="tx2"/>
                </a:solidFill>
                <a:effectLst/>
              </a:rPr>
              <a:t>!');</a:t>
            </a:r>
            <a:endParaRPr lang="en-US" sz="2400" noProof="1">
              <a:solidFill>
                <a:schemeClr val="tx2"/>
              </a:solidFill>
              <a:effectLst/>
            </a:endParaRPr>
          </a:p>
          <a:p>
            <a:r>
              <a:rPr lang="en-US" sz="2400" noProof="1">
                <a:solidFill>
                  <a:schemeClr val="tx2"/>
                </a:solidFill>
                <a:effectLst/>
              </a:rPr>
              <a:t>  res.</a:t>
            </a:r>
            <a:r>
              <a:rPr lang="en-US" sz="2400" noProof="1">
                <a:solidFill>
                  <a:schemeClr val="bg1"/>
                </a:solidFill>
                <a:effectLst/>
              </a:rPr>
              <a:t>end</a:t>
            </a:r>
            <a:r>
              <a:rPr lang="en-US" sz="2400" noProof="1" smtClean="0">
                <a:solidFill>
                  <a:schemeClr val="tx2"/>
                </a:solidFill>
                <a:effectLst/>
              </a:rPr>
              <a:t>();</a:t>
            </a:r>
            <a:endParaRPr lang="en-US" sz="2400" noProof="1">
              <a:solidFill>
                <a:schemeClr val="tx2"/>
              </a:solidFill>
              <a:effectLst/>
            </a:endParaRPr>
          </a:p>
          <a:p>
            <a:r>
              <a:rPr lang="en-US" sz="2400" noProof="1">
                <a:solidFill>
                  <a:schemeClr val="tx2"/>
                </a:solidFill>
                <a:effectLst/>
              </a:rPr>
              <a:t>}).</a:t>
            </a:r>
            <a:r>
              <a:rPr lang="en-US" sz="2400" noProof="1">
                <a:solidFill>
                  <a:schemeClr val="bg1"/>
                </a:solidFill>
                <a:effectLst/>
              </a:rPr>
              <a:t>listen</a:t>
            </a:r>
            <a:r>
              <a:rPr lang="en-US" sz="2400" noProof="1">
                <a:solidFill>
                  <a:schemeClr val="tx2"/>
                </a:solidFill>
                <a:effectLst/>
              </a:rPr>
              <a:t>(1337</a:t>
            </a:r>
            <a:r>
              <a:rPr lang="en-US" sz="2400" noProof="1" smtClean="0">
                <a:solidFill>
                  <a:schemeClr val="tx2"/>
                </a:solidFill>
                <a:effectLst/>
              </a:rPr>
              <a:t>);</a:t>
            </a:r>
            <a:endParaRPr lang="en-US" sz="2400" noProof="1">
              <a:solidFill>
                <a:schemeClr val="tx2"/>
              </a:solidFill>
              <a:effectLst/>
            </a:endParaRPr>
          </a:p>
          <a:p>
            <a:endParaRPr lang="en-US" sz="2400" noProof="1">
              <a:solidFill>
                <a:schemeClr val="tx2"/>
              </a:solidFill>
              <a:effectLst/>
            </a:endParaRPr>
          </a:p>
          <a:p>
            <a:r>
              <a:rPr lang="en-US" sz="2400" noProof="1">
                <a:solidFill>
                  <a:schemeClr val="tx2"/>
                </a:solidFill>
                <a:effectLst/>
              </a:rPr>
              <a:t>console.log('Node.js server running on port 1337</a:t>
            </a:r>
            <a:r>
              <a:rPr lang="en-US" sz="2400" noProof="1" smtClean="0">
                <a:solidFill>
                  <a:schemeClr val="tx2"/>
                </a:solidFill>
                <a:effectLst/>
              </a:rPr>
              <a:t>');</a:t>
            </a:r>
            <a:endParaRPr lang="en-US" sz="2400" noProof="1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99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7603"/>
            <a:ext cx="3656648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688711-BA59-4333-A01F-1AADD6578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1" y="394226"/>
            <a:ext cx="3123387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90971" y="1641310"/>
            <a:ext cx="8206537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Web Servers </a:t>
            </a:r>
            <a:r>
              <a:rPr lang="en-US" sz="3200" dirty="0">
                <a:solidFill>
                  <a:schemeClr val="bg2"/>
                </a:solidFill>
              </a:rPr>
              <a:t>transfer resources to the </a:t>
            </a:r>
            <a:r>
              <a:rPr lang="en-US" sz="3200" b="1" dirty="0">
                <a:solidFill>
                  <a:schemeClr val="bg1"/>
                </a:solidFill>
              </a:rPr>
              <a:t>Client</a:t>
            </a:r>
          </a:p>
          <a:p>
            <a:r>
              <a:rPr lang="en-US" sz="3200" dirty="0">
                <a:solidFill>
                  <a:schemeClr val="bg2"/>
                </a:solidFill>
              </a:rPr>
              <a:t>The Node.js </a:t>
            </a:r>
            <a:r>
              <a:rPr lang="en-US" sz="3200" dirty="0" smtClean="0">
                <a:solidFill>
                  <a:schemeClr val="bg2"/>
                </a:solidFill>
              </a:rPr>
              <a:t>is a </a:t>
            </a:r>
            <a:r>
              <a:rPr lang="en-US" sz="3200" b="1" dirty="0" smtClean="0">
                <a:solidFill>
                  <a:schemeClr val="bg1"/>
                </a:solidFill>
              </a:rPr>
              <a:t>fast</a:t>
            </a:r>
            <a:r>
              <a:rPr lang="en-US" sz="3200" dirty="0" smtClean="0">
                <a:solidFill>
                  <a:schemeClr val="bg2"/>
                </a:solidFill>
              </a:rPr>
              <a:t> and </a:t>
            </a:r>
            <a:r>
              <a:rPr lang="en-US" sz="3200" b="1" dirty="0" smtClean="0">
                <a:solidFill>
                  <a:schemeClr val="bg1"/>
                </a:solidFill>
              </a:rPr>
              <a:t>asynchronous</a:t>
            </a:r>
            <a:r>
              <a:rPr lang="en-US" sz="3200" dirty="0" smtClean="0">
                <a:solidFill>
                  <a:schemeClr val="bg2"/>
                </a:solidFill>
              </a:rPr>
              <a:t/>
            </a:r>
            <a:br>
              <a:rPr lang="en-US" sz="3200" dirty="0" smtClean="0">
                <a:solidFill>
                  <a:schemeClr val="bg2"/>
                </a:solidFill>
              </a:rPr>
            </a:br>
            <a:r>
              <a:rPr lang="en-US" sz="3200" dirty="0" smtClean="0">
                <a:solidFill>
                  <a:schemeClr val="bg2"/>
                </a:solidFill>
              </a:rPr>
              <a:t>efficient </a:t>
            </a:r>
            <a:r>
              <a:rPr lang="en-US" sz="3200" b="1" dirty="0" smtClean="0">
                <a:solidFill>
                  <a:schemeClr val="bg1"/>
                </a:solidFill>
              </a:rPr>
              <a:t>package manager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You can organize your code with </a:t>
            </a:r>
            <a:r>
              <a:rPr lang="en-US" sz="3200" b="1" dirty="0">
                <a:solidFill>
                  <a:schemeClr val="bg1"/>
                </a:solidFill>
              </a:rPr>
              <a:t>modules</a:t>
            </a:r>
          </a:p>
          <a:p>
            <a:pPr>
              <a:spcBef>
                <a:spcPts val="7200"/>
              </a:spcBef>
            </a:pPr>
            <a:r>
              <a:rPr lang="en-US" sz="3200" dirty="0">
                <a:solidFill>
                  <a:schemeClr val="bg2"/>
                </a:solidFill>
              </a:rPr>
              <a:t>NPM allows quick access to external modules</a:t>
            </a:r>
          </a:p>
          <a:p>
            <a:endParaRPr lang="bg-BG" sz="32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993906" y="5549185"/>
            <a:ext cx="7315199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bg2"/>
                </a:solidFill>
                <a:effectLst/>
              </a:rPr>
              <a:t>npm </a:t>
            </a:r>
            <a:r>
              <a:rPr lang="en-US" sz="2800" dirty="0">
                <a:solidFill>
                  <a:schemeClr val="bg1"/>
                </a:solidFill>
                <a:effectLst/>
              </a:rPr>
              <a:t>init</a:t>
            </a:r>
            <a:r>
              <a:rPr lang="en-US" sz="2800" dirty="0">
                <a:solidFill>
                  <a:schemeClr val="bg2"/>
                </a:solidFill>
                <a:effectLst/>
              </a:rPr>
              <a:t> -y</a:t>
            </a:r>
          </a:p>
          <a:p>
            <a:r>
              <a:rPr lang="en-US" sz="2800" dirty="0">
                <a:solidFill>
                  <a:schemeClr val="bg2"/>
                </a:solidFill>
                <a:effectLst/>
              </a:rPr>
              <a:t>npm </a:t>
            </a:r>
            <a:r>
              <a:rPr lang="en-US" sz="2800" dirty="0">
                <a:solidFill>
                  <a:schemeClr val="bg1"/>
                </a:solidFill>
                <a:effectLst/>
              </a:rPr>
              <a:t>install --save </a:t>
            </a:r>
            <a:r>
              <a:rPr lang="en-US" sz="2800" dirty="0">
                <a:solidFill>
                  <a:schemeClr val="bg2"/>
                </a:solidFill>
                <a:effectLst/>
              </a:rPr>
              <a:t>socket.io</a:t>
            </a:r>
            <a:endParaRPr lang="en-US" sz="2800" i="1" dirty="0">
              <a:solidFill>
                <a:schemeClr val="bg2"/>
              </a:solidFill>
              <a:effectLst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993906" y="4069753"/>
            <a:ext cx="7315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bg2"/>
                </a:solidFill>
                <a:effectLst/>
              </a:rPr>
              <a:t>let express = </a:t>
            </a:r>
            <a:r>
              <a:rPr lang="en-US" sz="2800" dirty="0">
                <a:solidFill>
                  <a:schemeClr val="bg1"/>
                </a:solidFill>
                <a:effectLst/>
              </a:rPr>
              <a:t>require</a:t>
            </a:r>
            <a:r>
              <a:rPr lang="en-US" sz="2800" dirty="0">
                <a:solidFill>
                  <a:schemeClr val="bg2"/>
                </a:solidFill>
                <a:effectLst/>
              </a:rPr>
              <a:t>('express');</a:t>
            </a:r>
            <a:endParaRPr lang="en-US" sz="2800" i="1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Download from </a:t>
            </a:r>
            <a:r>
              <a:rPr lang="en-US" b="1" dirty="0">
                <a:hlinkClick r:id="rId2"/>
              </a:rPr>
              <a:t>https://code.visualstudio.com/</a:t>
            </a:r>
            <a:endParaRPr lang="en-US" b="1" dirty="0"/>
          </a:p>
          <a:p>
            <a:r>
              <a:rPr lang="en-US" dirty="0"/>
              <a:t>Official Node.js instructions can be found at:</a:t>
            </a:r>
          </a:p>
          <a:p>
            <a:pPr>
              <a:spcBef>
                <a:spcPts val="10800"/>
              </a:spcBef>
            </a:pPr>
            <a:r>
              <a:rPr lang="en-US" dirty="0"/>
              <a:t>Recommended </a:t>
            </a:r>
            <a:r>
              <a:rPr lang="en-US" b="1" dirty="0">
                <a:solidFill>
                  <a:schemeClr val="bg1"/>
                </a:solidFill>
              </a:rPr>
              <a:t>linters</a:t>
            </a:r>
            <a:r>
              <a:rPr lang="en-US" dirty="0"/>
              <a:t>: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Visual Studio Code</a:t>
            </a:r>
            <a:endParaRPr lang="bg-BG" dirty="0"/>
          </a:p>
        </p:txBody>
      </p:sp>
      <p:pic>
        <p:nvPicPr>
          <p:cNvPr id="8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34" y="1147822"/>
            <a:ext cx="1366778" cy="13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2895600"/>
            <a:ext cx="10972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effectLst/>
                <a:hlinkClick r:id="rId4"/>
              </a:rPr>
              <a:t>https://code.visualstudio.com/docs/runtimes/nodejs</a:t>
            </a:r>
            <a:endParaRPr lang="en-US" sz="2800" dirty="0">
              <a:solidFill>
                <a:schemeClr val="tx2"/>
              </a:solidFill>
              <a:effectLst/>
            </a:endParaRPr>
          </a:p>
        </p:txBody>
      </p:sp>
      <p:pic>
        <p:nvPicPr>
          <p:cNvPr id="4098" name="Picture 2" descr="C:\Users\Vako\Desktop\Microsoft.VisualStudio.Services.Icons.Default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2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ako\Desktop\Microsoft.VisualStudio.Services.Icons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70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ako\Desktop\Microsoft.VisualStudio.Services.I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29" y="4622540"/>
            <a:ext cx="1607483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6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https://softuni.bg/courses/express-js-fundamentals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5799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28768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699083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6927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055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760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=""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=""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=""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6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 and URL</a:t>
            </a:r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WWW? </a:t>
            </a:r>
            <a:r>
              <a:rPr lang="en-US" dirty="0"/>
              <a:t>What is </a:t>
            </a:r>
            <a:r>
              <a:rPr lang="en-US" dirty="0" smtClean="0"/>
              <a:t>URL?</a:t>
            </a:r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2192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/>
          <p:cNvSpPr>
            <a:spLocks noGrp="1"/>
          </p:cNvSpPr>
          <p:nvPr>
            <p:ph type="body" sz="quarter" idx="10"/>
          </p:nvPr>
        </p:nvSpPr>
        <p:spPr>
          <a:xfrm>
            <a:off x="1751012" y="914400"/>
            <a:ext cx="9927138" cy="5276048"/>
          </a:xfrm>
        </p:spPr>
        <p:txBody>
          <a:bodyPr/>
          <a:lstStyle/>
          <a:p>
            <a:r>
              <a:rPr lang="en-US" dirty="0"/>
              <a:t>WWW = </a:t>
            </a:r>
            <a:r>
              <a:rPr lang="en-US" b="1" dirty="0">
                <a:solidFill>
                  <a:schemeClr val="bg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b="1" dirty="0">
                <a:solidFill>
                  <a:schemeClr val="bg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located </a:t>
            </a:r>
            <a:r>
              <a:rPr lang="en-US" dirty="0"/>
              <a:t>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b="1" dirty="0">
                <a:solidFill>
                  <a:schemeClr val="bg1"/>
                </a:solidFill>
              </a:rPr>
              <a:t>display</a:t>
            </a:r>
            <a:r>
              <a:rPr lang="en-US" dirty="0"/>
              <a:t> the Web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4767075"/>
            <a:ext cx="2941440" cy="1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b="1" dirty="0">
                <a:solidFill>
                  <a:schemeClr val="bg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b="1" dirty="0">
                <a:solidFill>
                  <a:schemeClr val="bg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bg1"/>
                </a:solidFill>
              </a:rPr>
              <a:t>HTTP </a:t>
            </a:r>
            <a:r>
              <a:rPr lang="en-US" dirty="0"/>
              <a:t>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b="1" dirty="0">
                <a:solidFill>
                  <a:schemeClr val="bg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Structural Components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7" y="4546015"/>
            <a:ext cx="1714500" cy="1420178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2" y="4661448"/>
            <a:ext cx="1196607" cy="1196607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094635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0" name="TextBox 10"/>
          <p:cNvSpPr txBox="1"/>
          <p:nvPr/>
        </p:nvSpPr>
        <p:spPr>
          <a:xfrm>
            <a:off x="8086417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11" name="Curved Down Arrow 22"/>
          <p:cNvSpPr/>
          <p:nvPr/>
        </p:nvSpPr>
        <p:spPr>
          <a:xfrm>
            <a:off x="3904571" y="4505567"/>
            <a:ext cx="4319704" cy="99060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2" name="Curved Down Arrow 25"/>
          <p:cNvSpPr/>
          <p:nvPr/>
        </p:nvSpPr>
        <p:spPr>
          <a:xfrm rot="10800000">
            <a:off x="3816376" y="5529614"/>
            <a:ext cx="4244135" cy="919768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ransfer</a:t>
            </a:r>
            <a:r>
              <a:rPr lang="en-US" b="1" dirty="0">
                <a:solidFill>
                  <a:schemeClr val="bg1"/>
                </a:solidFill>
              </a:rPr>
              <a:t> P</a:t>
            </a:r>
            <a:r>
              <a:rPr lang="en-US" dirty="0"/>
              <a:t>rotocol (HTTP)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</a:t>
            </a:r>
            <a:r>
              <a:rPr lang="en-US" dirty="0"/>
              <a:t>niform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esource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</a:t>
            </a:r>
            <a:r>
              <a:rPr lang="en-US" dirty="0"/>
              <a:t>niform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esource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Semantic Components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56" y="4648200"/>
            <a:ext cx="1822640" cy="1822640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19" y="4577942"/>
            <a:ext cx="1750817" cy="1750817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77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 (5)</Template>
  <TotalTime>4741</TotalTime>
  <Words>2113</Words>
  <Application>Microsoft Office PowerPoint</Application>
  <PresentationFormat>Custom</PresentationFormat>
  <Paragraphs>473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Node.js</vt:lpstr>
      <vt:lpstr>Table of Contents</vt:lpstr>
      <vt:lpstr>Have a Question?</vt:lpstr>
      <vt:lpstr>PowerPoint Presentation</vt:lpstr>
      <vt:lpstr>Configuring Visual Studio Code</vt:lpstr>
      <vt:lpstr>PowerPoint Presentation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PowerPoint Presentation</vt:lpstr>
      <vt:lpstr>HTTP Definition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PowerPoint Presentation</vt:lpstr>
      <vt:lpstr>HTML</vt:lpstr>
      <vt:lpstr>HTML – Example</vt:lpstr>
      <vt:lpstr>XML</vt:lpstr>
      <vt:lpstr>JSON</vt:lpstr>
      <vt:lpstr>PowerPoint Presentation</vt:lpstr>
      <vt:lpstr>HTTP Tools for Developers</vt:lpstr>
      <vt:lpstr>PowerPoint Presentation</vt:lpstr>
      <vt:lpstr>Overview of Node.js</vt:lpstr>
      <vt:lpstr>Installation</vt:lpstr>
      <vt:lpstr>How to Use</vt:lpstr>
      <vt:lpstr>NPM Packages</vt:lpstr>
      <vt:lpstr>Configuration (package.json)</vt:lpstr>
      <vt:lpstr>PowerPoint Presentation</vt:lpstr>
      <vt:lpstr>What is a Module?</vt:lpstr>
      <vt:lpstr>How To Use Modules</vt:lpstr>
      <vt:lpstr>Built-in Modules</vt:lpstr>
      <vt:lpstr>Your Modules</vt:lpstr>
      <vt:lpstr>Third-Party Modules</vt:lpstr>
      <vt:lpstr>PowerPoint Presentation</vt:lpstr>
      <vt:lpstr>What Do the Web Servers Do?</vt:lpstr>
      <vt:lpstr>A Simple Node.js Web Server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&amp; Express.js Introduction to Node.js</dc:title>
  <dc:subject>Node.js &amp; ExpressJS Fundamentals - Practical Training Course @ SoftUni</dc:subject>
  <dc:creator>Software University Foundation</dc:creator>
  <cp:keywords>Node.js, ExpressJS, Software University, SoftUni, programming, coding, software development, education, training, course</cp:keywords>
  <dc:description>Node.js &amp; Express.js Fundamentals Course @ SoftUni - https://softuni.bg/courses/express-js-fundamentals</dc:description>
  <cp:lastModifiedBy>Kiril Kirilov</cp:lastModifiedBy>
  <cp:revision>182</cp:revision>
  <dcterms:created xsi:type="dcterms:W3CDTF">2014-01-02T17:00:34Z</dcterms:created>
  <dcterms:modified xsi:type="dcterms:W3CDTF">2019-01-14T16:57:43Z</dcterms:modified>
  <cp:category>programming, education, software engineering, software development 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